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861" r:id="rId2"/>
    <p:sldId id="958" r:id="rId3"/>
    <p:sldId id="959" r:id="rId4"/>
    <p:sldId id="936" r:id="rId5"/>
    <p:sldId id="961" r:id="rId6"/>
    <p:sldId id="962"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78E1B4"/>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337" autoAdjust="0"/>
    <p:restoredTop sz="82432" autoAdjust="0"/>
  </p:normalViewPr>
  <p:slideViewPr>
    <p:cSldViewPr>
      <p:cViewPr varScale="1">
        <p:scale>
          <a:sx n="136" d="100"/>
          <a:sy n="136" d="100"/>
        </p:scale>
        <p:origin x="208" y="138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9/18/20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886712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554868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304284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491090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267855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Peter 1:8-12</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8224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8 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Though you have not seen him, you love him.  Though you do not now see him, you believe in him and rejoice with joy that is inexpressible and filled with glory,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9 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obtaining the outcome of your faith, the salvation of your souls. </a:t>
            </a:r>
          </a:p>
          <a:p>
            <a:pPr indent="152400">
              <a:lnSpc>
                <a:spcPct val="115000"/>
              </a:lnSpc>
              <a:spcAft>
                <a:spcPts val="0"/>
              </a:spcAf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p>
          <a:p>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10 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Concerning this salvation, the prophets who prophesied about the grace that was to be yours searched and inquired carefully,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11 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inquiring what person or time the Spirit of Christ in them was indicating when he predicted the sufferings of Christ and the subsequent glories.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12 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It was revealed to them that they were serving not themselves but you, in the things that have now been announced to you through those who preached the good news to you by the Holy Spirit sent from heaven, things into which angels long to look.</a:t>
            </a:r>
            <a:r>
              <a:rPr lang="en-AU" sz="2500" dirty="0">
                <a:solidFill>
                  <a:schemeClr val="bg1"/>
                </a:solidFill>
                <a:latin typeface="Times New Roman" panose="02020603050405020304" pitchFamily="18" charset="0"/>
                <a:cs typeface="Times New Roman" panose="02020603050405020304" pitchFamily="18" charset="0"/>
              </a:rPr>
              <a:t> </a:t>
            </a:r>
            <a:endPar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766321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What a privileged time in which to live....</a:t>
            </a:r>
          </a:p>
        </p:txBody>
      </p:sp>
      <p:sp>
        <p:nvSpPr>
          <p:cNvPr id="9" name="TextBox 8">
            <a:extLst>
              <a:ext uri="{FF2B5EF4-FFF2-40B4-BE49-F238E27FC236}">
                <a16:creationId xmlns:a16="http://schemas.microsoft.com/office/drawing/2014/main" id="{3F590E02-5F83-7D42-A48B-1D7556754F8E}"/>
              </a:ext>
            </a:extLst>
          </p:cNvPr>
          <p:cNvSpPr txBox="1"/>
          <p:nvPr/>
        </p:nvSpPr>
        <p:spPr>
          <a:xfrm>
            <a:off x="0" y="299889"/>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For thousands of years, the prophets and the angels looked forward to the day when Jesus Christ would carry out God’s plan of salvation</a:t>
            </a:r>
          </a:p>
        </p:txBody>
      </p:sp>
      <p:sp>
        <p:nvSpPr>
          <p:cNvPr id="2" name="TextBox 1">
            <a:extLst>
              <a:ext uri="{FF2B5EF4-FFF2-40B4-BE49-F238E27FC236}">
                <a16:creationId xmlns:a16="http://schemas.microsoft.com/office/drawing/2014/main" id="{45460C2D-85C8-C948-A5AF-2A7312E016F9}"/>
              </a:ext>
            </a:extLst>
          </p:cNvPr>
          <p:cNvSpPr txBox="1"/>
          <p:nvPr/>
        </p:nvSpPr>
        <p:spPr>
          <a:xfrm>
            <a:off x="1043608" y="1284316"/>
            <a:ext cx="6768752" cy="400110"/>
          </a:xfrm>
          <a:prstGeom prst="rect">
            <a:avLst/>
          </a:prstGeom>
          <a:noFill/>
        </p:spPr>
        <p:txBody>
          <a:bodyPr wrap="square" rtlCol="0">
            <a:spAutoFit/>
          </a:bodyPr>
          <a:lstStyle/>
          <a:p>
            <a:r>
              <a:rPr lang="en-AU" sz="2000" dirty="0">
                <a:solidFill>
                  <a:srgbClr val="FFFF00"/>
                </a:solidFill>
              </a:rPr>
              <a:t>Philip meets the Ethiopian Eunuch on the road to Gaza</a:t>
            </a:r>
          </a:p>
        </p:txBody>
      </p:sp>
      <p:sp>
        <p:nvSpPr>
          <p:cNvPr id="13" name="Rectangle 12">
            <a:extLst>
              <a:ext uri="{FF2B5EF4-FFF2-40B4-BE49-F238E27FC236}">
                <a16:creationId xmlns:a16="http://schemas.microsoft.com/office/drawing/2014/main" id="{0F3A6D6B-82D5-384D-A11C-1E6634093CE3}"/>
              </a:ext>
            </a:extLst>
          </p:cNvPr>
          <p:cNvSpPr/>
          <p:nvPr/>
        </p:nvSpPr>
        <p:spPr>
          <a:xfrm>
            <a:off x="935596" y="1738176"/>
            <a:ext cx="7272808" cy="2677656"/>
          </a:xfrm>
          <a:prstGeom prst="rect">
            <a:avLst/>
          </a:prstGeom>
          <a:solidFill>
            <a:schemeClr val="bg1"/>
          </a:solidFill>
        </p:spPr>
        <p:txBody>
          <a:bodyPr wrap="square">
            <a:spAutoFit/>
          </a:bodyPr>
          <a:lstStyle/>
          <a:p>
            <a:r>
              <a:rPr lang="en-US" sz="2400" dirty="0">
                <a:latin typeface="Comic Sans MS" panose="030F0902030302020204" pitchFamily="66" charset="0"/>
                <a:ea typeface="Times New Roman" panose="02020603050405020304" pitchFamily="18" charset="0"/>
              </a:rPr>
              <a:t>Acts 8:  (quoting Isaiah 53)</a:t>
            </a:r>
            <a:endParaRPr lang="en-AU" sz="2400" dirty="0">
              <a:latin typeface="Times New Roman" panose="02020603050405020304" pitchFamily="18" charset="0"/>
              <a:ea typeface="Times New Roman" panose="02020603050405020304" pitchFamily="18" charset="0"/>
            </a:endParaRPr>
          </a:p>
          <a:p>
            <a:r>
              <a:rPr lang="en-US" sz="2400" b="1" baseline="30000" dirty="0">
                <a:latin typeface="Comic Sans MS" panose="030F0902030302020204" pitchFamily="66" charset="0"/>
                <a:ea typeface="Times New Roman" panose="02020603050405020304" pitchFamily="18" charset="0"/>
              </a:rPr>
              <a:t>32 </a:t>
            </a:r>
            <a:r>
              <a:rPr lang="en-US" sz="2400" dirty="0">
                <a:latin typeface="Comic Sans MS" panose="030F0902030302020204" pitchFamily="66" charset="0"/>
                <a:ea typeface="Times New Roman" panose="02020603050405020304" pitchFamily="18" charset="0"/>
              </a:rPr>
              <a:t> …….. “Like a sheep he was led to the slaughter </a:t>
            </a:r>
            <a:endParaRPr lang="en-AU" sz="2400" dirty="0">
              <a:latin typeface="Times New Roman" panose="02020603050405020304" pitchFamily="18" charset="0"/>
              <a:ea typeface="Times New Roman" panose="02020603050405020304" pitchFamily="18" charset="0"/>
            </a:endParaRPr>
          </a:p>
          <a:p>
            <a:pPr marL="609600" indent="-203200"/>
            <a:r>
              <a:rPr lang="en-US" sz="2400" dirty="0">
                <a:latin typeface="Comic Sans MS" panose="030F0902030302020204" pitchFamily="66" charset="0"/>
                <a:ea typeface="Times New Roman" panose="02020603050405020304" pitchFamily="18" charset="0"/>
              </a:rPr>
              <a:t>and like a lamb before its shearer is silent, </a:t>
            </a:r>
            <a:endParaRPr lang="en-AU" sz="2400" dirty="0">
              <a:latin typeface="Times New Roman" panose="02020603050405020304" pitchFamily="18" charset="0"/>
              <a:ea typeface="Times New Roman" panose="02020603050405020304" pitchFamily="18" charset="0"/>
            </a:endParaRPr>
          </a:p>
          <a:p>
            <a:pPr marL="609600" indent="-203200"/>
            <a:r>
              <a:rPr lang="en-US" sz="2400" dirty="0">
                <a:latin typeface="Comic Sans MS" panose="030F0902030302020204" pitchFamily="66" charset="0"/>
                <a:ea typeface="Times New Roman" panose="02020603050405020304" pitchFamily="18" charset="0"/>
              </a:rPr>
              <a:t>so he opens not his mouth. </a:t>
            </a:r>
            <a:endParaRPr lang="en-AU" sz="2400" dirty="0">
              <a:latin typeface="Times New Roman" panose="02020603050405020304" pitchFamily="18" charset="0"/>
              <a:ea typeface="Times New Roman" panose="02020603050405020304" pitchFamily="18" charset="0"/>
            </a:endParaRPr>
          </a:p>
          <a:p>
            <a:pPr marL="609600" indent="-609600">
              <a:tabLst>
                <a:tab pos="127000" algn="r"/>
                <a:tab pos="254000" algn="l"/>
              </a:tabLst>
            </a:pPr>
            <a:r>
              <a:rPr lang="en-US" sz="2400" dirty="0">
                <a:latin typeface="Comic Sans MS" panose="030F0902030302020204" pitchFamily="66" charset="0"/>
                <a:ea typeface="Times New Roman" panose="02020603050405020304" pitchFamily="18" charset="0"/>
              </a:rPr>
              <a:t>	</a:t>
            </a:r>
            <a:r>
              <a:rPr lang="en-US" sz="2400" b="1" baseline="30000" dirty="0">
                <a:latin typeface="Comic Sans MS" panose="030F0902030302020204" pitchFamily="66" charset="0"/>
                <a:ea typeface="Times New Roman" panose="02020603050405020304" pitchFamily="18" charset="0"/>
              </a:rPr>
              <a:t>33 </a:t>
            </a:r>
            <a:r>
              <a:rPr lang="en-US" sz="2400" dirty="0">
                <a:latin typeface="Comic Sans MS" panose="030F0902030302020204" pitchFamily="66" charset="0"/>
                <a:ea typeface="Times New Roman" panose="02020603050405020304" pitchFamily="18" charset="0"/>
              </a:rPr>
              <a:t>	In his humiliation justice was denied him. </a:t>
            </a:r>
            <a:endParaRPr lang="en-AU" sz="2400" dirty="0">
              <a:latin typeface="Times New Roman" panose="02020603050405020304" pitchFamily="18" charset="0"/>
              <a:ea typeface="Times New Roman" panose="02020603050405020304" pitchFamily="18" charset="0"/>
            </a:endParaRPr>
          </a:p>
          <a:p>
            <a:pPr marL="609600" indent="-203200"/>
            <a:r>
              <a:rPr lang="en-US" sz="2400" dirty="0">
                <a:latin typeface="Comic Sans MS" panose="030F0902030302020204" pitchFamily="66" charset="0"/>
                <a:ea typeface="Times New Roman" panose="02020603050405020304" pitchFamily="18" charset="0"/>
              </a:rPr>
              <a:t>Who can describe his generation? </a:t>
            </a:r>
            <a:endParaRPr lang="en-AU" sz="2400" dirty="0">
              <a:latin typeface="Times New Roman" panose="02020603050405020304" pitchFamily="18" charset="0"/>
              <a:ea typeface="Times New Roman" panose="02020603050405020304" pitchFamily="18" charset="0"/>
            </a:endParaRPr>
          </a:p>
          <a:p>
            <a:pPr marL="609600" indent="-609600">
              <a:tabLst>
                <a:tab pos="127000" algn="r"/>
                <a:tab pos="254000" algn="l"/>
              </a:tabLst>
            </a:pPr>
            <a:r>
              <a:rPr lang="en-US" sz="2400" dirty="0">
                <a:latin typeface="Comic Sans MS" panose="030F0902030302020204" pitchFamily="66" charset="0"/>
                <a:ea typeface="Times New Roman" panose="02020603050405020304" pitchFamily="18" charset="0"/>
              </a:rPr>
              <a:t>		For his life is taken away from the earth.” </a:t>
            </a:r>
            <a:endParaRPr lang="en-AU" sz="2400" dirty="0">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id="{21EF7E2A-D767-4F47-806C-FB4E5A2AD29B}"/>
              </a:ext>
            </a:extLst>
          </p:cNvPr>
          <p:cNvSpPr txBox="1"/>
          <p:nvPr/>
        </p:nvSpPr>
        <p:spPr>
          <a:xfrm>
            <a:off x="64008" y="4487841"/>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Who’s the prophet talking about?  Himself?  Or, somebody else????</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Philip began with this scripture and told him about Jesus.</a:t>
            </a:r>
          </a:p>
        </p:txBody>
      </p:sp>
    </p:spTree>
    <p:extLst>
      <p:ext uri="{BB962C8B-B14F-4D97-AF65-F5344CB8AC3E}">
        <p14:creationId xmlns:p14="http://schemas.microsoft.com/office/powerpoint/2010/main" val="377895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build="p"/>
      <p:bldP spid="2" grpId="0"/>
      <p:bldP spid="13" grpId="0" animBg="1"/>
      <p:bldP spid="1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What a privileged time in which to live....</a:t>
            </a:r>
          </a:p>
        </p:txBody>
      </p:sp>
      <p:sp>
        <p:nvSpPr>
          <p:cNvPr id="9" name="TextBox 8">
            <a:extLst>
              <a:ext uri="{FF2B5EF4-FFF2-40B4-BE49-F238E27FC236}">
                <a16:creationId xmlns:a16="http://schemas.microsoft.com/office/drawing/2014/main" id="{3F590E02-5F83-7D42-A48B-1D7556754F8E}"/>
              </a:ext>
            </a:extLst>
          </p:cNvPr>
          <p:cNvSpPr txBox="1"/>
          <p:nvPr/>
        </p:nvSpPr>
        <p:spPr>
          <a:xfrm>
            <a:off x="0" y="299889"/>
            <a:ext cx="9089476" cy="1323439"/>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For thousands of years, the prophets and the angels looked forward to the day when Jesus Christ would carry out God’s plan of salvation</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Different prophets had different pieces of the jigsaw puzzle, revealing the sufferings of Christ and the subsequent glories of Christ (resurrection and the return of Christ)</a:t>
            </a:r>
          </a:p>
        </p:txBody>
      </p:sp>
      <p:sp>
        <p:nvSpPr>
          <p:cNvPr id="13" name="Rectangle 12">
            <a:extLst>
              <a:ext uri="{FF2B5EF4-FFF2-40B4-BE49-F238E27FC236}">
                <a16:creationId xmlns:a16="http://schemas.microsoft.com/office/drawing/2014/main" id="{0F3A6D6B-82D5-384D-A11C-1E6634093CE3}"/>
              </a:ext>
            </a:extLst>
          </p:cNvPr>
          <p:cNvSpPr/>
          <p:nvPr/>
        </p:nvSpPr>
        <p:spPr>
          <a:xfrm>
            <a:off x="539552" y="1609580"/>
            <a:ext cx="8280920"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Arial" panose="020B0604020202020204" pitchFamily="34" charset="0"/>
                <a:cs typeface="Times New Roman" panose="02020603050405020304" pitchFamily="18" charset="0"/>
              </a:rPr>
              <a:t>11 </a:t>
            </a:r>
            <a:r>
              <a:rPr lang="en-AU" dirty="0">
                <a:latin typeface="Comic Sans MS" panose="030F0902030302020204" pitchFamily="66" charset="0"/>
                <a:ea typeface="Arial" panose="020B0604020202020204" pitchFamily="34" charset="0"/>
                <a:cs typeface="Times New Roman" panose="02020603050405020304" pitchFamily="18" charset="0"/>
              </a:rPr>
              <a:t>inquiring what person or time the Spirit of Christ in them was indicating when he predicted the sufferings of Christ and the subsequent glories.</a:t>
            </a:r>
            <a:r>
              <a:rPr lang="en-AU" dirty="0"/>
              <a:t> </a:t>
            </a:r>
            <a:endParaRPr lang="en-AU" dirty="0">
              <a:latin typeface="Times New Roman" panose="02020603050405020304" pitchFamily="18" charset="0"/>
              <a:ea typeface="Times New Roman" panose="02020603050405020304" pitchFamily="18" charset="0"/>
            </a:endParaRPr>
          </a:p>
        </p:txBody>
      </p:sp>
      <p:sp>
        <p:nvSpPr>
          <p:cNvPr id="15" name="TextBox 14">
            <a:extLst>
              <a:ext uri="{FF2B5EF4-FFF2-40B4-BE49-F238E27FC236}">
                <a16:creationId xmlns:a16="http://schemas.microsoft.com/office/drawing/2014/main" id="{DEE95F9A-427E-1840-9757-924E960D26DA}"/>
              </a:ext>
            </a:extLst>
          </p:cNvPr>
          <p:cNvSpPr txBox="1"/>
          <p:nvPr/>
        </p:nvSpPr>
        <p:spPr>
          <a:xfrm>
            <a:off x="-9144" y="2256705"/>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salvation we look forward to (the salvation of our souls) will come on the last day when Jesus returns</a:t>
            </a:r>
          </a:p>
        </p:txBody>
      </p:sp>
      <p:sp>
        <p:nvSpPr>
          <p:cNvPr id="16" name="TextBox 15">
            <a:extLst>
              <a:ext uri="{FF2B5EF4-FFF2-40B4-BE49-F238E27FC236}">
                <a16:creationId xmlns:a16="http://schemas.microsoft.com/office/drawing/2014/main" id="{6CB787F3-C988-B849-A42C-96BC7786A8DF}"/>
              </a:ext>
            </a:extLst>
          </p:cNvPr>
          <p:cNvSpPr txBox="1"/>
          <p:nvPr/>
        </p:nvSpPr>
        <p:spPr>
          <a:xfrm>
            <a:off x="0" y="2871216"/>
            <a:ext cx="9144000"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Jesus Christ reveals Himself, through His servants</a:t>
            </a:r>
          </a:p>
        </p:txBody>
      </p:sp>
      <p:sp>
        <p:nvSpPr>
          <p:cNvPr id="17" name="TextBox 16">
            <a:extLst>
              <a:ext uri="{FF2B5EF4-FFF2-40B4-BE49-F238E27FC236}">
                <a16:creationId xmlns:a16="http://schemas.microsoft.com/office/drawing/2014/main" id="{532289F5-07B6-0849-B3C0-2002FFF40F22}"/>
              </a:ext>
            </a:extLst>
          </p:cNvPr>
          <p:cNvSpPr txBox="1"/>
          <p:nvPr/>
        </p:nvSpPr>
        <p:spPr>
          <a:xfrm>
            <a:off x="0" y="3235113"/>
            <a:ext cx="9144000"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Holy Spirit = The Spirit of Christ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Spirit of Christ revealed Christ (sufferings, glories) to the Prophets</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Holy Spirit announces (through Preachers) How Jesus is the one prophesied about</a:t>
            </a:r>
          </a:p>
        </p:txBody>
      </p:sp>
      <p:sp>
        <p:nvSpPr>
          <p:cNvPr id="18" name="Rectangle 17">
            <a:extLst>
              <a:ext uri="{FF2B5EF4-FFF2-40B4-BE49-F238E27FC236}">
                <a16:creationId xmlns:a16="http://schemas.microsoft.com/office/drawing/2014/main" id="{1371BC38-E1ED-6E43-8377-65B564EC62A0}"/>
              </a:ext>
            </a:extLst>
          </p:cNvPr>
          <p:cNvSpPr/>
          <p:nvPr/>
        </p:nvSpPr>
        <p:spPr>
          <a:xfrm>
            <a:off x="2248" y="4789205"/>
            <a:ext cx="9144000" cy="369332"/>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Arial" panose="020B0604020202020204" pitchFamily="34" charset="0"/>
                <a:cs typeface="Times New Roman" panose="02020603050405020304" pitchFamily="18" charset="0"/>
              </a:rPr>
              <a:t>12 </a:t>
            </a:r>
            <a:r>
              <a:rPr lang="en-AU" dirty="0">
                <a:latin typeface="Comic Sans MS" panose="030F0902030302020204" pitchFamily="66" charset="0"/>
                <a:ea typeface="Arial" panose="020B0604020202020204" pitchFamily="34" charset="0"/>
                <a:cs typeface="Times New Roman" panose="02020603050405020304" pitchFamily="18" charset="0"/>
              </a:rPr>
              <a:t>It was revealed to them that they were serving not themselves but you, </a:t>
            </a:r>
            <a:endParaRPr lang="en-AU"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2706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xEl>
                                              <p:pRg st="0" end="0"/>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5" grpId="0"/>
      <p:bldP spid="16" grpId="0"/>
      <p:bldP spid="17" grpId="0" uiExpand="1" build="p"/>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What a privileged time in which to live....</a:t>
            </a:r>
          </a:p>
        </p:txBody>
      </p:sp>
      <p:sp>
        <p:nvSpPr>
          <p:cNvPr id="9" name="TextBox 8">
            <a:extLst>
              <a:ext uri="{FF2B5EF4-FFF2-40B4-BE49-F238E27FC236}">
                <a16:creationId xmlns:a16="http://schemas.microsoft.com/office/drawing/2014/main" id="{3F590E02-5F83-7D42-A48B-1D7556754F8E}"/>
              </a:ext>
            </a:extLst>
          </p:cNvPr>
          <p:cNvSpPr txBox="1"/>
          <p:nvPr/>
        </p:nvSpPr>
        <p:spPr>
          <a:xfrm>
            <a:off x="0" y="299889"/>
            <a:ext cx="9089476" cy="1323439"/>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For thousands of years, the prophets and the angels looked forward to the day when Jesus Christ would carry out God’s plan of salvation</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Different prophets had different pieces of the jigsaw puzzle, revealing the sufferings of Christ and the subsequent glories of Christ (resurrection and the return of Christ)</a:t>
            </a:r>
          </a:p>
        </p:txBody>
      </p:sp>
      <p:sp>
        <p:nvSpPr>
          <p:cNvPr id="15" name="TextBox 14">
            <a:extLst>
              <a:ext uri="{FF2B5EF4-FFF2-40B4-BE49-F238E27FC236}">
                <a16:creationId xmlns:a16="http://schemas.microsoft.com/office/drawing/2014/main" id="{DEE95F9A-427E-1840-9757-924E960D26DA}"/>
              </a:ext>
            </a:extLst>
          </p:cNvPr>
          <p:cNvSpPr txBox="1"/>
          <p:nvPr/>
        </p:nvSpPr>
        <p:spPr>
          <a:xfrm>
            <a:off x="-1104" y="1501345"/>
            <a:ext cx="9089476" cy="707886"/>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salvation we look forward to (the salvation of our souls) will come on the last day when Jesus returns</a:t>
            </a:r>
          </a:p>
        </p:txBody>
      </p:sp>
      <p:sp>
        <p:nvSpPr>
          <p:cNvPr id="16" name="TextBox 15">
            <a:extLst>
              <a:ext uri="{FF2B5EF4-FFF2-40B4-BE49-F238E27FC236}">
                <a16:creationId xmlns:a16="http://schemas.microsoft.com/office/drawing/2014/main" id="{6CB787F3-C988-B849-A42C-96BC7786A8DF}"/>
              </a:ext>
            </a:extLst>
          </p:cNvPr>
          <p:cNvSpPr txBox="1"/>
          <p:nvPr/>
        </p:nvSpPr>
        <p:spPr>
          <a:xfrm>
            <a:off x="8040" y="2115856"/>
            <a:ext cx="9144000"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Jesus Christ reveals Himself, through His servants</a:t>
            </a:r>
          </a:p>
        </p:txBody>
      </p:sp>
      <p:sp>
        <p:nvSpPr>
          <p:cNvPr id="17" name="TextBox 16">
            <a:extLst>
              <a:ext uri="{FF2B5EF4-FFF2-40B4-BE49-F238E27FC236}">
                <a16:creationId xmlns:a16="http://schemas.microsoft.com/office/drawing/2014/main" id="{532289F5-07B6-0849-B3C0-2002FFF40F22}"/>
              </a:ext>
            </a:extLst>
          </p:cNvPr>
          <p:cNvSpPr txBox="1"/>
          <p:nvPr/>
        </p:nvSpPr>
        <p:spPr>
          <a:xfrm>
            <a:off x="8040" y="2479753"/>
            <a:ext cx="9144000"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Holy Spirit = The Spirit of Christ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Spirit of Christ revealed Christ (sufferings, glories) to the Prophets</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Holy Spirit announces (through Preachers) – the salvation of our souls (through Jesus)</a:t>
            </a:r>
          </a:p>
        </p:txBody>
      </p:sp>
      <p:sp>
        <p:nvSpPr>
          <p:cNvPr id="18" name="Rectangle 17">
            <a:extLst>
              <a:ext uri="{FF2B5EF4-FFF2-40B4-BE49-F238E27FC236}">
                <a16:creationId xmlns:a16="http://schemas.microsoft.com/office/drawing/2014/main" id="{1371BC38-E1ED-6E43-8377-65B564EC62A0}"/>
              </a:ext>
            </a:extLst>
          </p:cNvPr>
          <p:cNvSpPr/>
          <p:nvPr/>
        </p:nvSpPr>
        <p:spPr>
          <a:xfrm>
            <a:off x="2248" y="4789205"/>
            <a:ext cx="9144000" cy="369332"/>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Arial" panose="020B0604020202020204" pitchFamily="34" charset="0"/>
                <a:cs typeface="Times New Roman" panose="02020603050405020304" pitchFamily="18" charset="0"/>
              </a:rPr>
              <a:t>12 </a:t>
            </a:r>
            <a:r>
              <a:rPr lang="en-AU" dirty="0">
                <a:latin typeface="Comic Sans MS" panose="030F0902030302020204" pitchFamily="66" charset="0"/>
                <a:ea typeface="Arial" panose="020B0604020202020204" pitchFamily="34" charset="0"/>
                <a:cs typeface="Times New Roman" panose="02020603050405020304" pitchFamily="18" charset="0"/>
              </a:rPr>
              <a:t>It was revealed to them that they were serving not themselves but you, </a:t>
            </a:r>
            <a:endParaRPr lang="en-AU" sz="1600" dirty="0">
              <a:latin typeface="Times New Roman" panose="02020603050405020304" pitchFamily="18" charset="0"/>
              <a:ea typeface="Times New Roman" panose="02020603050405020304" pitchFamily="18" charset="0"/>
            </a:endParaRPr>
          </a:p>
        </p:txBody>
      </p:sp>
      <p:sp>
        <p:nvSpPr>
          <p:cNvPr id="10" name="Rectangle 9">
            <a:extLst>
              <a:ext uri="{FF2B5EF4-FFF2-40B4-BE49-F238E27FC236}">
                <a16:creationId xmlns:a16="http://schemas.microsoft.com/office/drawing/2014/main" id="{BBFD8900-A74C-E44C-B24D-4DAE8D82DAC5}"/>
              </a:ext>
            </a:extLst>
          </p:cNvPr>
          <p:cNvSpPr/>
          <p:nvPr/>
        </p:nvSpPr>
        <p:spPr>
          <a:xfrm>
            <a:off x="2248" y="4789205"/>
            <a:ext cx="9144000"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Arial" panose="020B0604020202020204" pitchFamily="34" charset="0"/>
                <a:cs typeface="Times New Roman" panose="02020603050405020304" pitchFamily="18" charset="0"/>
              </a:rPr>
              <a:t>12 </a:t>
            </a:r>
            <a:r>
              <a:rPr lang="en-AU" dirty="0">
                <a:latin typeface="Comic Sans MS" panose="030F0902030302020204" pitchFamily="66" charset="0"/>
                <a:ea typeface="Arial" panose="020B0604020202020204" pitchFamily="34" charset="0"/>
                <a:cs typeface="Times New Roman" panose="02020603050405020304" pitchFamily="18" charset="0"/>
              </a:rPr>
              <a:t>It was revealed to them that they were serving not themselves but you, in the things that have </a:t>
            </a:r>
            <a:r>
              <a:rPr lang="en-AU" u="sng" dirty="0">
                <a:latin typeface="Comic Sans MS" panose="030F0902030302020204" pitchFamily="66" charset="0"/>
                <a:ea typeface="Arial" panose="020B0604020202020204" pitchFamily="34" charset="0"/>
                <a:cs typeface="Times New Roman" panose="02020603050405020304" pitchFamily="18" charset="0"/>
              </a:rPr>
              <a:t>now been announced to you through those who preached the good news to you</a:t>
            </a:r>
            <a:r>
              <a:rPr lang="en-AU" dirty="0">
                <a:latin typeface="Comic Sans MS" panose="030F0902030302020204" pitchFamily="66" charset="0"/>
                <a:ea typeface="Arial" panose="020B0604020202020204" pitchFamily="34" charset="0"/>
                <a:cs typeface="Times New Roman" panose="02020603050405020304" pitchFamily="18" charset="0"/>
              </a:rPr>
              <a:t> by the Holy Spirit sent from heaven, </a:t>
            </a:r>
            <a:r>
              <a:rPr lang="en-AU" sz="1600" dirty="0">
                <a:latin typeface="Comic Sans MS" panose="030F0902030302020204" pitchFamily="66" charset="0"/>
                <a:ea typeface="Arial" panose="020B0604020202020204" pitchFamily="34" charset="0"/>
                <a:cs typeface="Times New Roman" panose="02020603050405020304" pitchFamily="18" charset="0"/>
              </a:rPr>
              <a:t>things into which angels long to look.</a:t>
            </a:r>
            <a:r>
              <a:rPr lang="en-AU" sz="1600" dirty="0"/>
              <a:t> </a:t>
            </a:r>
            <a:endParaRPr lang="en-AU" sz="1600" dirty="0">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10A96BAA-D8C4-2E49-B2B7-44BE0A9CEA3E}"/>
              </a:ext>
            </a:extLst>
          </p:cNvPr>
          <p:cNvSpPr txBox="1"/>
          <p:nvPr/>
        </p:nvSpPr>
        <p:spPr>
          <a:xfrm>
            <a:off x="1325550" y="3542145"/>
            <a:ext cx="5910746" cy="400110"/>
          </a:xfrm>
          <a:prstGeom prst="rect">
            <a:avLst/>
          </a:prstGeom>
          <a:noFill/>
          <a:ln>
            <a:solidFill>
              <a:srgbClr val="FFFF00"/>
            </a:solid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primary role of the church, is to preach the Gospel</a:t>
            </a:r>
          </a:p>
        </p:txBody>
      </p:sp>
    </p:spTree>
    <p:extLst>
      <p:ext uri="{BB962C8B-B14F-4D97-AF65-F5344CB8AC3E}">
        <p14:creationId xmlns:p14="http://schemas.microsoft.com/office/powerpoint/2010/main" val="1624510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F49C26D-10DE-464D-BC4A-3C5485579F39}"/>
              </a:ext>
            </a:extLst>
          </p:cNvPr>
          <p:cNvSpPr txBox="1"/>
          <p:nvPr/>
        </p:nvSpPr>
        <p:spPr>
          <a:xfrm>
            <a:off x="0" y="0"/>
            <a:ext cx="9144000" cy="461665"/>
          </a:xfrm>
          <a:prstGeom prst="rect">
            <a:avLst/>
          </a:prstGeom>
          <a:noFill/>
        </p:spPr>
        <p:txBody>
          <a:bodyPr wrap="square" rtlCol="0">
            <a:spAutoFit/>
          </a:bodyPr>
          <a:lstStyle/>
          <a:p>
            <a:r>
              <a:rPr lang="en-AU" sz="2400" b="1" dirty="0">
                <a:solidFill>
                  <a:srgbClr val="FFFF00"/>
                </a:solidFill>
                <a:latin typeface="Times New Roman" panose="02020603050405020304" pitchFamily="18" charset="0"/>
                <a:cs typeface="Times New Roman" panose="02020603050405020304" pitchFamily="18" charset="0"/>
              </a:rPr>
              <a:t>What a privileged time in which to live....</a:t>
            </a:r>
          </a:p>
        </p:txBody>
      </p:sp>
      <p:sp>
        <p:nvSpPr>
          <p:cNvPr id="9" name="TextBox 8">
            <a:extLst>
              <a:ext uri="{FF2B5EF4-FFF2-40B4-BE49-F238E27FC236}">
                <a16:creationId xmlns:a16="http://schemas.microsoft.com/office/drawing/2014/main" id="{3F590E02-5F83-7D42-A48B-1D7556754F8E}"/>
              </a:ext>
            </a:extLst>
          </p:cNvPr>
          <p:cNvSpPr txBox="1"/>
          <p:nvPr/>
        </p:nvSpPr>
        <p:spPr>
          <a:xfrm>
            <a:off x="0" y="299889"/>
            <a:ext cx="9089476" cy="1323439"/>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For thousands of years, the prophets and the angels looked forward to the day when Jesus Christ would carry out God’s plan of salvation</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Different prophets had different pieces of the jigsaw puzzle, revealing the sufferings of Christ and the subsequent glories of Christ (resurrection and the return of Christ)</a:t>
            </a:r>
          </a:p>
        </p:txBody>
      </p:sp>
      <p:sp>
        <p:nvSpPr>
          <p:cNvPr id="15" name="TextBox 14">
            <a:extLst>
              <a:ext uri="{FF2B5EF4-FFF2-40B4-BE49-F238E27FC236}">
                <a16:creationId xmlns:a16="http://schemas.microsoft.com/office/drawing/2014/main" id="{DEE95F9A-427E-1840-9757-924E960D26DA}"/>
              </a:ext>
            </a:extLst>
          </p:cNvPr>
          <p:cNvSpPr txBox="1"/>
          <p:nvPr/>
        </p:nvSpPr>
        <p:spPr>
          <a:xfrm>
            <a:off x="-1104" y="1501345"/>
            <a:ext cx="9089476" cy="400110"/>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salvation of our souls will come on the last day when Jesus returns</a:t>
            </a:r>
          </a:p>
        </p:txBody>
      </p:sp>
      <p:sp>
        <p:nvSpPr>
          <p:cNvPr id="16" name="TextBox 15">
            <a:extLst>
              <a:ext uri="{FF2B5EF4-FFF2-40B4-BE49-F238E27FC236}">
                <a16:creationId xmlns:a16="http://schemas.microsoft.com/office/drawing/2014/main" id="{6CB787F3-C988-B849-A42C-96BC7786A8DF}"/>
              </a:ext>
            </a:extLst>
          </p:cNvPr>
          <p:cNvSpPr txBox="1"/>
          <p:nvPr/>
        </p:nvSpPr>
        <p:spPr>
          <a:xfrm>
            <a:off x="-1104" y="1777380"/>
            <a:ext cx="9144000" cy="461665"/>
          </a:xfrm>
          <a:prstGeom prst="rect">
            <a:avLst/>
          </a:prstGeom>
          <a:noFill/>
        </p:spPr>
        <p:txBody>
          <a:bodyPr wrap="square" rtlCol="0">
            <a:spAutoFit/>
          </a:bodyPr>
          <a:lstStyle/>
          <a:p>
            <a:r>
              <a:rPr lang="en-AU" sz="2400" dirty="0">
                <a:solidFill>
                  <a:srgbClr val="FFFF00"/>
                </a:solidFill>
                <a:latin typeface="Times New Roman" panose="02020603050405020304" pitchFamily="18" charset="0"/>
                <a:cs typeface="Times New Roman" panose="02020603050405020304" pitchFamily="18" charset="0"/>
              </a:rPr>
              <a:t>Jesus Christ reveals Himself, through His servants</a:t>
            </a:r>
          </a:p>
        </p:txBody>
      </p:sp>
      <p:sp>
        <p:nvSpPr>
          <p:cNvPr id="17" name="TextBox 16">
            <a:extLst>
              <a:ext uri="{FF2B5EF4-FFF2-40B4-BE49-F238E27FC236}">
                <a16:creationId xmlns:a16="http://schemas.microsoft.com/office/drawing/2014/main" id="{532289F5-07B6-0849-B3C0-2002FFF40F22}"/>
              </a:ext>
            </a:extLst>
          </p:cNvPr>
          <p:cNvSpPr txBox="1"/>
          <p:nvPr/>
        </p:nvSpPr>
        <p:spPr>
          <a:xfrm>
            <a:off x="-1104" y="2141277"/>
            <a:ext cx="9144000" cy="1015663"/>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Holy Spirit = The Spirit of Christ</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Spirit of Christ revealed Christ (sufferings, glories) to the Prophets</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Holy Spirit announces (through Preachers) – the salvation of our souls (through Jesus)</a:t>
            </a:r>
          </a:p>
        </p:txBody>
      </p:sp>
      <p:sp>
        <p:nvSpPr>
          <p:cNvPr id="10" name="Rectangle 9">
            <a:extLst>
              <a:ext uri="{FF2B5EF4-FFF2-40B4-BE49-F238E27FC236}">
                <a16:creationId xmlns:a16="http://schemas.microsoft.com/office/drawing/2014/main" id="{BBFD8900-A74C-E44C-B24D-4DAE8D82DAC5}"/>
              </a:ext>
            </a:extLst>
          </p:cNvPr>
          <p:cNvSpPr/>
          <p:nvPr/>
        </p:nvSpPr>
        <p:spPr>
          <a:xfrm>
            <a:off x="963820" y="3660323"/>
            <a:ext cx="6806496" cy="646331"/>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the Spirit of Christ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in</a:t>
            </a:r>
            <a:r>
              <a:rPr lang="en-AU" dirty="0">
                <a:latin typeface="Comic Sans MS" panose="030F0902030302020204" pitchFamily="66" charset="0"/>
                <a:ea typeface="Times New Roman" panose="02020603050405020304" pitchFamily="18" charset="0"/>
                <a:cs typeface="Times New Roman" panose="02020603050405020304" pitchFamily="18" charset="0"/>
              </a:rPr>
              <a:t> them was indicating when he </a:t>
            </a:r>
            <a:r>
              <a:rPr lang="en-AU" u="sng" dirty="0">
                <a:latin typeface="Comic Sans MS" panose="030F0902030302020204" pitchFamily="66" charset="0"/>
                <a:ea typeface="Times New Roman" panose="02020603050405020304" pitchFamily="18" charset="0"/>
                <a:cs typeface="Times New Roman" panose="02020603050405020304" pitchFamily="18" charset="0"/>
              </a:rPr>
              <a:t>predicted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the sufferings</a:t>
            </a:r>
            <a:r>
              <a:rPr lang="en-AU" b="1" dirty="0">
                <a:latin typeface="Comic Sans MS" panose="030F0902030302020204" pitchFamily="66" charset="0"/>
                <a:ea typeface="Times New Roman" panose="02020603050405020304" pitchFamily="18" charset="0"/>
                <a:cs typeface="Times New Roman" panose="02020603050405020304" pitchFamily="18" charset="0"/>
              </a:rPr>
              <a:t> </a:t>
            </a:r>
            <a:r>
              <a:rPr lang="en-AU" dirty="0">
                <a:latin typeface="Comic Sans MS" panose="030F0902030302020204" pitchFamily="66" charset="0"/>
                <a:ea typeface="Times New Roman" panose="02020603050405020304" pitchFamily="18" charset="0"/>
                <a:cs typeface="Times New Roman" panose="02020603050405020304" pitchFamily="18" charset="0"/>
              </a:rPr>
              <a:t>of Christ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and</a:t>
            </a:r>
            <a:r>
              <a:rPr lang="en-AU" u="sng" dirty="0">
                <a:latin typeface="Comic Sans MS" panose="030F0902030302020204" pitchFamily="66" charset="0"/>
                <a:ea typeface="Times New Roman" panose="02020603050405020304" pitchFamily="18" charset="0"/>
                <a:cs typeface="Times New Roman" panose="02020603050405020304" pitchFamily="18" charset="0"/>
              </a:rPr>
              <a:t> the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subsequent</a:t>
            </a:r>
            <a:r>
              <a:rPr lang="en-AU" u="sng" dirty="0">
                <a:latin typeface="Comic Sans MS" panose="030F0902030302020204" pitchFamily="66" charset="0"/>
                <a:ea typeface="Times New Roman" panose="02020603050405020304" pitchFamily="18" charset="0"/>
                <a:cs typeface="Times New Roman" panose="02020603050405020304" pitchFamily="18" charset="0"/>
              </a:rPr>
              <a:t> glories</a:t>
            </a:r>
            <a:r>
              <a:rPr lang="en-AU" dirty="0">
                <a:latin typeface="Comic Sans MS" panose="030F0902030302020204" pitchFamily="66" charset="0"/>
                <a:ea typeface="Times New Roman" panose="02020603050405020304" pitchFamily="18" charset="0"/>
                <a:cs typeface="Times New Roman" panose="02020603050405020304" pitchFamily="18" charset="0"/>
              </a:rPr>
              <a:t>.</a:t>
            </a:r>
            <a:r>
              <a:rPr lang="en-AU" dirty="0"/>
              <a:t> </a:t>
            </a:r>
            <a:endParaRPr lang="en-AU" sz="1600" dirty="0">
              <a:latin typeface="Times New Roman" panose="02020603050405020304" pitchFamily="18" charset="0"/>
              <a:ea typeface="Times New Roman" panose="02020603050405020304" pitchFamily="18" charset="0"/>
            </a:endParaRPr>
          </a:p>
        </p:txBody>
      </p:sp>
      <p:sp>
        <p:nvSpPr>
          <p:cNvPr id="2" name="TextBox 1">
            <a:extLst>
              <a:ext uri="{FF2B5EF4-FFF2-40B4-BE49-F238E27FC236}">
                <a16:creationId xmlns:a16="http://schemas.microsoft.com/office/drawing/2014/main" id="{10A96BAA-D8C4-2E49-B2B7-44BE0A9CEA3E}"/>
              </a:ext>
            </a:extLst>
          </p:cNvPr>
          <p:cNvSpPr txBox="1"/>
          <p:nvPr/>
        </p:nvSpPr>
        <p:spPr>
          <a:xfrm>
            <a:off x="1316406" y="3203669"/>
            <a:ext cx="5847882" cy="400110"/>
          </a:xfrm>
          <a:prstGeom prst="rect">
            <a:avLst/>
          </a:prstGeom>
          <a:noFill/>
          <a:ln>
            <a:solidFill>
              <a:srgbClr val="FFFF00"/>
            </a:solid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primary role of the church, is to preach the Gospel</a:t>
            </a:r>
          </a:p>
        </p:txBody>
      </p:sp>
      <p:sp>
        <p:nvSpPr>
          <p:cNvPr id="11" name="TextBox 10">
            <a:extLst>
              <a:ext uri="{FF2B5EF4-FFF2-40B4-BE49-F238E27FC236}">
                <a16:creationId xmlns:a16="http://schemas.microsoft.com/office/drawing/2014/main" id="{877088D9-501F-9944-BB13-4B230CA8AC22}"/>
              </a:ext>
            </a:extLst>
          </p:cNvPr>
          <p:cNvSpPr txBox="1"/>
          <p:nvPr/>
        </p:nvSpPr>
        <p:spPr>
          <a:xfrm>
            <a:off x="-1" y="4328295"/>
            <a:ext cx="9124043" cy="1323439"/>
          </a:xfrm>
          <a:prstGeom prst="rect">
            <a:avLst/>
          </a:prstGeom>
          <a:noFill/>
          <a:ln>
            <a:noFill/>
          </a:ln>
        </p:spPr>
        <p:txBody>
          <a:bodyPr wrap="square" rtlCol="0">
            <a:spAutoFit/>
          </a:bodyPr>
          <a:lstStyle/>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The glories of Christ (His resurrection &amp; His second coming) followed His suffering</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Not just a matter of timing.  One depended upon the other.</a:t>
            </a:r>
          </a:p>
          <a:p>
            <a:pPr marL="182563" indent="-182563">
              <a:buFont typeface="Arial" panose="020B0604020202020204" pitchFamily="34" charset="0"/>
              <a:buChar char="•"/>
            </a:pPr>
            <a:r>
              <a:rPr lang="en-AU" sz="2000" dirty="0">
                <a:solidFill>
                  <a:schemeClr val="bg1"/>
                </a:solidFill>
                <a:latin typeface="Times New Roman" panose="02020603050405020304" pitchFamily="18" charset="0"/>
                <a:cs typeface="Times New Roman" panose="02020603050405020304" pitchFamily="18" charset="0"/>
              </a:rPr>
              <a:t>Same for Christians – </a:t>
            </a:r>
            <a:r>
              <a:rPr lang="en-AU" sz="2000" u="sng" dirty="0">
                <a:solidFill>
                  <a:schemeClr val="bg1"/>
                </a:solidFill>
                <a:latin typeface="Times New Roman" panose="02020603050405020304" pitchFamily="18" charset="0"/>
                <a:cs typeface="Times New Roman" panose="02020603050405020304" pitchFamily="18" charset="0"/>
              </a:rPr>
              <a:t>Glory follows suffering</a:t>
            </a:r>
            <a:r>
              <a:rPr lang="en-AU" sz="2000" dirty="0">
                <a:solidFill>
                  <a:schemeClr val="bg1"/>
                </a:solidFill>
                <a:latin typeface="Times New Roman" panose="02020603050405020304" pitchFamily="18" charset="0"/>
                <a:cs typeface="Times New Roman" panose="02020603050405020304" pitchFamily="18" charset="0"/>
              </a:rPr>
              <a:t> – We look forward to Glory when Christ returns, even though suffering is a normal part of Christian life</a:t>
            </a:r>
          </a:p>
        </p:txBody>
      </p:sp>
    </p:spTree>
    <p:extLst>
      <p:ext uri="{BB962C8B-B14F-4D97-AF65-F5344CB8AC3E}">
        <p14:creationId xmlns:p14="http://schemas.microsoft.com/office/powerpoint/2010/main" val="193426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111275</TotalTime>
  <Words>887</Words>
  <Application>Microsoft Macintosh PowerPoint</Application>
  <PresentationFormat>On-screen Show (16:10)</PresentationFormat>
  <Paragraphs>60</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1877</cp:revision>
  <cp:lastPrinted>2020-09-17T22:21:17Z</cp:lastPrinted>
  <dcterms:created xsi:type="dcterms:W3CDTF">2016-11-04T06:28:01Z</dcterms:created>
  <dcterms:modified xsi:type="dcterms:W3CDTF">2020-09-17T22:24:13Z</dcterms:modified>
</cp:coreProperties>
</file>